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81" r:id="rId4"/>
    <p:sldId id="283" r:id="rId5"/>
    <p:sldId id="284" r:id="rId6"/>
    <p:sldId id="285" r:id="rId7"/>
    <p:sldId id="292" r:id="rId8"/>
    <p:sldId id="286" r:id="rId9"/>
    <p:sldId id="287" r:id="rId10"/>
    <p:sldId id="293" r:id="rId11"/>
    <p:sldId id="294" r:id="rId12"/>
    <p:sldId id="288" r:id="rId13"/>
    <p:sldId id="290" r:id="rId14"/>
    <p:sldId id="289" r:id="rId15"/>
    <p:sldId id="291" r:id="rId16"/>
    <p:sldId id="268" r:id="rId17"/>
  </p:sldIdLst>
  <p:sldSz cx="9144000" cy="6858000" type="screen4x3"/>
  <p:notesSz cx="6858000" cy="9144000"/>
  <p:defaultTextStyle>
    <a:defPPr>
      <a:defRPr lang="en-ZA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900"/>
    <a:srgbClr val="CA4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E0D712-72AF-4C19-9009-DE6AAF5A238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36D9340B-1449-461B-808F-B0D239F10790}">
      <dgm:prSet phldrT="[Text]"/>
      <dgm:spPr/>
      <dgm:t>
        <a:bodyPr/>
        <a:lstStyle/>
        <a:p>
          <a:r>
            <a:rPr lang="en-ZA" dirty="0" smtClean="0"/>
            <a:t>SELF</a:t>
          </a:r>
          <a:endParaRPr lang="en-ZA" dirty="0"/>
        </a:p>
      </dgm:t>
    </dgm:pt>
    <dgm:pt modelId="{3F976FD7-3CD5-4FE2-B7E8-34D655F74F64}" type="parTrans" cxnId="{4831A94E-584D-474D-8CDF-26414A59058D}">
      <dgm:prSet/>
      <dgm:spPr/>
      <dgm:t>
        <a:bodyPr/>
        <a:lstStyle/>
        <a:p>
          <a:endParaRPr lang="en-ZA"/>
        </a:p>
      </dgm:t>
    </dgm:pt>
    <dgm:pt modelId="{8AE7C452-B3DA-4697-A7E0-138C23DE3F08}" type="sibTrans" cxnId="{4831A94E-584D-474D-8CDF-26414A59058D}">
      <dgm:prSet/>
      <dgm:spPr/>
      <dgm:t>
        <a:bodyPr/>
        <a:lstStyle/>
        <a:p>
          <a:endParaRPr lang="en-ZA"/>
        </a:p>
      </dgm:t>
    </dgm:pt>
    <dgm:pt modelId="{2C6A4A6D-0D2F-46FF-AA09-F2541518D3CF}">
      <dgm:prSet phldrT="[Text]"/>
      <dgm:spPr/>
      <dgm:t>
        <a:bodyPr/>
        <a:lstStyle/>
        <a:p>
          <a:r>
            <a:rPr lang="en-ZA" dirty="0" smtClean="0"/>
            <a:t>OTHERS</a:t>
          </a:r>
          <a:endParaRPr lang="en-ZA" dirty="0"/>
        </a:p>
      </dgm:t>
    </dgm:pt>
    <dgm:pt modelId="{D2467257-AEB0-4A6B-B3FA-C617C3BE9808}" type="parTrans" cxnId="{8583B9DE-3F86-478C-8616-5D2DC878AF73}">
      <dgm:prSet/>
      <dgm:spPr/>
      <dgm:t>
        <a:bodyPr/>
        <a:lstStyle/>
        <a:p>
          <a:endParaRPr lang="en-ZA"/>
        </a:p>
      </dgm:t>
    </dgm:pt>
    <dgm:pt modelId="{A1B6E6C8-3750-45AE-853C-D5E206939F40}" type="sibTrans" cxnId="{8583B9DE-3F86-478C-8616-5D2DC878AF73}">
      <dgm:prSet/>
      <dgm:spPr/>
      <dgm:t>
        <a:bodyPr/>
        <a:lstStyle/>
        <a:p>
          <a:endParaRPr lang="en-ZA"/>
        </a:p>
      </dgm:t>
    </dgm:pt>
    <dgm:pt modelId="{DE113D2A-C130-47B5-86A3-AC394E1FBE87}">
      <dgm:prSet phldrT="[Text]"/>
      <dgm:spPr/>
      <dgm:t>
        <a:bodyPr/>
        <a:lstStyle/>
        <a:p>
          <a:r>
            <a:rPr lang="en-ZA" dirty="0" smtClean="0"/>
            <a:t>GOOD</a:t>
          </a:r>
          <a:endParaRPr lang="en-ZA" dirty="0"/>
        </a:p>
      </dgm:t>
    </dgm:pt>
    <dgm:pt modelId="{7815D1D8-D476-4C1C-B9BC-863E6F77454A}" type="parTrans" cxnId="{DC0D47CC-0AEE-411D-8D27-F26D5FAD2686}">
      <dgm:prSet/>
      <dgm:spPr/>
      <dgm:t>
        <a:bodyPr/>
        <a:lstStyle/>
        <a:p>
          <a:endParaRPr lang="en-ZA"/>
        </a:p>
      </dgm:t>
    </dgm:pt>
    <dgm:pt modelId="{41942ACB-61E7-4AC7-8EEA-65609438F2BD}" type="sibTrans" cxnId="{DC0D47CC-0AEE-411D-8D27-F26D5FAD2686}">
      <dgm:prSet/>
      <dgm:spPr/>
      <dgm:t>
        <a:bodyPr/>
        <a:lstStyle/>
        <a:p>
          <a:endParaRPr lang="en-ZA"/>
        </a:p>
      </dgm:t>
    </dgm:pt>
    <dgm:pt modelId="{70950543-2E0D-41A8-93E8-E5D623C5004D}" type="pres">
      <dgm:prSet presAssocID="{1CE0D712-72AF-4C19-9009-DE6AAF5A2382}" presName="compositeShape" presStyleCnt="0">
        <dgm:presLayoutVars>
          <dgm:chMax val="7"/>
          <dgm:dir/>
          <dgm:resizeHandles val="exact"/>
        </dgm:presLayoutVars>
      </dgm:prSet>
      <dgm:spPr/>
    </dgm:pt>
    <dgm:pt modelId="{BDEA0D4F-16AC-4051-B6D6-D936C9A97097}" type="pres">
      <dgm:prSet presAssocID="{1CE0D712-72AF-4C19-9009-DE6AAF5A2382}" presName="wedge1" presStyleLbl="node1" presStyleIdx="0" presStyleCnt="3"/>
      <dgm:spPr/>
      <dgm:t>
        <a:bodyPr/>
        <a:lstStyle/>
        <a:p>
          <a:endParaRPr lang="en-ZA"/>
        </a:p>
      </dgm:t>
    </dgm:pt>
    <dgm:pt modelId="{A0A4C8B4-D118-495E-85CA-B71494A48CDA}" type="pres">
      <dgm:prSet presAssocID="{1CE0D712-72AF-4C19-9009-DE6AAF5A2382}" presName="dummy1a" presStyleCnt="0"/>
      <dgm:spPr/>
    </dgm:pt>
    <dgm:pt modelId="{F25636BE-2925-4C93-AEE0-57AC7F2D0601}" type="pres">
      <dgm:prSet presAssocID="{1CE0D712-72AF-4C19-9009-DE6AAF5A2382}" presName="dummy1b" presStyleCnt="0"/>
      <dgm:spPr/>
    </dgm:pt>
    <dgm:pt modelId="{1ABF812D-D30A-46B6-AD43-A9D02A4104E5}" type="pres">
      <dgm:prSet presAssocID="{1CE0D712-72AF-4C19-9009-DE6AAF5A238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EA464873-8A98-4D7E-A922-06E0613793B3}" type="pres">
      <dgm:prSet presAssocID="{1CE0D712-72AF-4C19-9009-DE6AAF5A2382}" presName="wedge2" presStyleLbl="node1" presStyleIdx="1" presStyleCnt="3"/>
      <dgm:spPr/>
      <dgm:t>
        <a:bodyPr/>
        <a:lstStyle/>
        <a:p>
          <a:endParaRPr lang="en-ZA"/>
        </a:p>
      </dgm:t>
    </dgm:pt>
    <dgm:pt modelId="{E7892686-9E38-477B-A15C-AAD994BEB0C8}" type="pres">
      <dgm:prSet presAssocID="{1CE0D712-72AF-4C19-9009-DE6AAF5A2382}" presName="dummy2a" presStyleCnt="0"/>
      <dgm:spPr/>
    </dgm:pt>
    <dgm:pt modelId="{ECE2A65A-8E83-4286-8570-92F007925E87}" type="pres">
      <dgm:prSet presAssocID="{1CE0D712-72AF-4C19-9009-DE6AAF5A2382}" presName="dummy2b" presStyleCnt="0"/>
      <dgm:spPr/>
    </dgm:pt>
    <dgm:pt modelId="{FBA84103-D0F3-483E-BA18-F679A01E4E13}" type="pres">
      <dgm:prSet presAssocID="{1CE0D712-72AF-4C19-9009-DE6AAF5A238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740744A-FD5E-4A49-80CF-D358B67D40FD}" type="pres">
      <dgm:prSet presAssocID="{1CE0D712-72AF-4C19-9009-DE6AAF5A2382}" presName="wedge3" presStyleLbl="node1" presStyleIdx="2" presStyleCnt="3"/>
      <dgm:spPr/>
      <dgm:t>
        <a:bodyPr/>
        <a:lstStyle/>
        <a:p>
          <a:endParaRPr lang="en-ZA"/>
        </a:p>
      </dgm:t>
    </dgm:pt>
    <dgm:pt modelId="{116EC6AB-FF86-4D7D-A97D-B80D28C28752}" type="pres">
      <dgm:prSet presAssocID="{1CE0D712-72AF-4C19-9009-DE6AAF5A2382}" presName="dummy3a" presStyleCnt="0"/>
      <dgm:spPr/>
    </dgm:pt>
    <dgm:pt modelId="{6DEA1C4A-1B72-46A1-8CE1-5D8A3D4533C2}" type="pres">
      <dgm:prSet presAssocID="{1CE0D712-72AF-4C19-9009-DE6AAF5A2382}" presName="dummy3b" presStyleCnt="0"/>
      <dgm:spPr/>
    </dgm:pt>
    <dgm:pt modelId="{8BBD74F5-A6BB-4648-BBE1-59BE130B7386}" type="pres">
      <dgm:prSet presAssocID="{1CE0D712-72AF-4C19-9009-DE6AAF5A238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E0E37DB-9EAC-4BA8-8A00-F7A8D0BDE1EF}" type="pres">
      <dgm:prSet presAssocID="{8AE7C452-B3DA-4697-A7E0-138C23DE3F08}" presName="arrowWedge1" presStyleLbl="fgSibTrans2D1" presStyleIdx="0" presStyleCnt="3"/>
      <dgm:spPr/>
    </dgm:pt>
    <dgm:pt modelId="{9CB0C36D-11D0-4439-8A6E-3FBAEBEF8EF5}" type="pres">
      <dgm:prSet presAssocID="{A1B6E6C8-3750-45AE-853C-D5E206939F40}" presName="arrowWedge2" presStyleLbl="fgSibTrans2D1" presStyleIdx="1" presStyleCnt="3"/>
      <dgm:spPr/>
    </dgm:pt>
    <dgm:pt modelId="{57DCEC6D-4011-4150-AB35-209BF3E35E11}" type="pres">
      <dgm:prSet presAssocID="{41942ACB-61E7-4AC7-8EEA-65609438F2BD}" presName="arrowWedge3" presStyleLbl="fgSibTrans2D1" presStyleIdx="2" presStyleCnt="3"/>
      <dgm:spPr/>
    </dgm:pt>
  </dgm:ptLst>
  <dgm:cxnLst>
    <dgm:cxn modelId="{8583B9DE-3F86-478C-8616-5D2DC878AF73}" srcId="{1CE0D712-72AF-4C19-9009-DE6AAF5A2382}" destId="{2C6A4A6D-0D2F-46FF-AA09-F2541518D3CF}" srcOrd="1" destOrd="0" parTransId="{D2467257-AEB0-4A6B-B3FA-C617C3BE9808}" sibTransId="{A1B6E6C8-3750-45AE-853C-D5E206939F40}"/>
    <dgm:cxn modelId="{9054ADDA-85B5-4A9C-9194-0B7E2ED41F37}" type="presOf" srcId="{DE113D2A-C130-47B5-86A3-AC394E1FBE87}" destId="{8740744A-FD5E-4A49-80CF-D358B67D40FD}" srcOrd="0" destOrd="0" presId="urn:microsoft.com/office/officeart/2005/8/layout/cycle8"/>
    <dgm:cxn modelId="{7287DCA9-5048-4258-8150-90AFBB0B7CF3}" type="presOf" srcId="{DE113D2A-C130-47B5-86A3-AC394E1FBE87}" destId="{8BBD74F5-A6BB-4648-BBE1-59BE130B7386}" srcOrd="1" destOrd="0" presId="urn:microsoft.com/office/officeart/2005/8/layout/cycle8"/>
    <dgm:cxn modelId="{C609BCA5-5768-4D9F-9A44-D3583AEE19E3}" type="presOf" srcId="{1CE0D712-72AF-4C19-9009-DE6AAF5A2382}" destId="{70950543-2E0D-41A8-93E8-E5D623C5004D}" srcOrd="0" destOrd="0" presId="urn:microsoft.com/office/officeart/2005/8/layout/cycle8"/>
    <dgm:cxn modelId="{4831A94E-584D-474D-8CDF-26414A59058D}" srcId="{1CE0D712-72AF-4C19-9009-DE6AAF5A2382}" destId="{36D9340B-1449-461B-808F-B0D239F10790}" srcOrd="0" destOrd="0" parTransId="{3F976FD7-3CD5-4FE2-B7E8-34D655F74F64}" sibTransId="{8AE7C452-B3DA-4697-A7E0-138C23DE3F08}"/>
    <dgm:cxn modelId="{8B489D59-9B07-4891-A5ED-72C7B8947E53}" type="presOf" srcId="{36D9340B-1449-461B-808F-B0D239F10790}" destId="{1ABF812D-D30A-46B6-AD43-A9D02A4104E5}" srcOrd="1" destOrd="0" presId="urn:microsoft.com/office/officeart/2005/8/layout/cycle8"/>
    <dgm:cxn modelId="{DC0D47CC-0AEE-411D-8D27-F26D5FAD2686}" srcId="{1CE0D712-72AF-4C19-9009-DE6AAF5A2382}" destId="{DE113D2A-C130-47B5-86A3-AC394E1FBE87}" srcOrd="2" destOrd="0" parTransId="{7815D1D8-D476-4C1C-B9BC-863E6F77454A}" sibTransId="{41942ACB-61E7-4AC7-8EEA-65609438F2BD}"/>
    <dgm:cxn modelId="{B617B3D1-AF06-4331-910F-A8692822492C}" type="presOf" srcId="{2C6A4A6D-0D2F-46FF-AA09-F2541518D3CF}" destId="{EA464873-8A98-4D7E-A922-06E0613793B3}" srcOrd="0" destOrd="0" presId="urn:microsoft.com/office/officeart/2005/8/layout/cycle8"/>
    <dgm:cxn modelId="{E68FCA4A-FA3A-48C0-BDB8-6FD09BE25984}" type="presOf" srcId="{36D9340B-1449-461B-808F-B0D239F10790}" destId="{BDEA0D4F-16AC-4051-B6D6-D936C9A97097}" srcOrd="0" destOrd="0" presId="urn:microsoft.com/office/officeart/2005/8/layout/cycle8"/>
    <dgm:cxn modelId="{9309B34A-4AC5-4B09-B281-801A5229F8E3}" type="presOf" srcId="{2C6A4A6D-0D2F-46FF-AA09-F2541518D3CF}" destId="{FBA84103-D0F3-483E-BA18-F679A01E4E13}" srcOrd="1" destOrd="0" presId="urn:microsoft.com/office/officeart/2005/8/layout/cycle8"/>
    <dgm:cxn modelId="{4DF28390-6700-4EC8-AABA-61243F1BAD0D}" type="presParOf" srcId="{70950543-2E0D-41A8-93E8-E5D623C5004D}" destId="{BDEA0D4F-16AC-4051-B6D6-D936C9A97097}" srcOrd="0" destOrd="0" presId="urn:microsoft.com/office/officeart/2005/8/layout/cycle8"/>
    <dgm:cxn modelId="{470183ED-5D6D-4F58-AB24-DB964C1DF177}" type="presParOf" srcId="{70950543-2E0D-41A8-93E8-E5D623C5004D}" destId="{A0A4C8B4-D118-495E-85CA-B71494A48CDA}" srcOrd="1" destOrd="0" presId="urn:microsoft.com/office/officeart/2005/8/layout/cycle8"/>
    <dgm:cxn modelId="{7F85D76A-3B0A-4716-A60C-91C49B502B34}" type="presParOf" srcId="{70950543-2E0D-41A8-93E8-E5D623C5004D}" destId="{F25636BE-2925-4C93-AEE0-57AC7F2D0601}" srcOrd="2" destOrd="0" presId="urn:microsoft.com/office/officeart/2005/8/layout/cycle8"/>
    <dgm:cxn modelId="{99334822-5284-477F-A8D8-4FE186020C0D}" type="presParOf" srcId="{70950543-2E0D-41A8-93E8-E5D623C5004D}" destId="{1ABF812D-D30A-46B6-AD43-A9D02A4104E5}" srcOrd="3" destOrd="0" presId="urn:microsoft.com/office/officeart/2005/8/layout/cycle8"/>
    <dgm:cxn modelId="{6372D09E-CF8A-4E16-A96A-27AD1EDB486E}" type="presParOf" srcId="{70950543-2E0D-41A8-93E8-E5D623C5004D}" destId="{EA464873-8A98-4D7E-A922-06E0613793B3}" srcOrd="4" destOrd="0" presId="urn:microsoft.com/office/officeart/2005/8/layout/cycle8"/>
    <dgm:cxn modelId="{54CDBD78-C946-4A38-8917-AD4F88060D21}" type="presParOf" srcId="{70950543-2E0D-41A8-93E8-E5D623C5004D}" destId="{E7892686-9E38-477B-A15C-AAD994BEB0C8}" srcOrd="5" destOrd="0" presId="urn:microsoft.com/office/officeart/2005/8/layout/cycle8"/>
    <dgm:cxn modelId="{9CAB2A1F-6FE3-4113-94AD-02BD487B33B1}" type="presParOf" srcId="{70950543-2E0D-41A8-93E8-E5D623C5004D}" destId="{ECE2A65A-8E83-4286-8570-92F007925E87}" srcOrd="6" destOrd="0" presId="urn:microsoft.com/office/officeart/2005/8/layout/cycle8"/>
    <dgm:cxn modelId="{77057719-E1DA-4E1F-8444-0F8604E35ABA}" type="presParOf" srcId="{70950543-2E0D-41A8-93E8-E5D623C5004D}" destId="{FBA84103-D0F3-483E-BA18-F679A01E4E13}" srcOrd="7" destOrd="0" presId="urn:microsoft.com/office/officeart/2005/8/layout/cycle8"/>
    <dgm:cxn modelId="{C634D586-E8B4-4729-8B3F-17D9CEE9CBB2}" type="presParOf" srcId="{70950543-2E0D-41A8-93E8-E5D623C5004D}" destId="{8740744A-FD5E-4A49-80CF-D358B67D40FD}" srcOrd="8" destOrd="0" presId="urn:microsoft.com/office/officeart/2005/8/layout/cycle8"/>
    <dgm:cxn modelId="{716F8E62-9AC9-4E1E-A21C-3806C5C0A1E6}" type="presParOf" srcId="{70950543-2E0D-41A8-93E8-E5D623C5004D}" destId="{116EC6AB-FF86-4D7D-A97D-B80D28C28752}" srcOrd="9" destOrd="0" presId="urn:microsoft.com/office/officeart/2005/8/layout/cycle8"/>
    <dgm:cxn modelId="{B7234900-DE8F-450D-8EC2-4D215D1C1F84}" type="presParOf" srcId="{70950543-2E0D-41A8-93E8-E5D623C5004D}" destId="{6DEA1C4A-1B72-46A1-8CE1-5D8A3D4533C2}" srcOrd="10" destOrd="0" presId="urn:microsoft.com/office/officeart/2005/8/layout/cycle8"/>
    <dgm:cxn modelId="{1E0EB1D6-FAC4-45E7-BED7-7AADD7FC96FB}" type="presParOf" srcId="{70950543-2E0D-41A8-93E8-E5D623C5004D}" destId="{8BBD74F5-A6BB-4648-BBE1-59BE130B7386}" srcOrd="11" destOrd="0" presId="urn:microsoft.com/office/officeart/2005/8/layout/cycle8"/>
    <dgm:cxn modelId="{A65442EB-9C31-4750-82C9-BE3D373F2101}" type="presParOf" srcId="{70950543-2E0D-41A8-93E8-E5D623C5004D}" destId="{DE0E37DB-9EAC-4BA8-8A00-F7A8D0BDE1EF}" srcOrd="12" destOrd="0" presId="urn:microsoft.com/office/officeart/2005/8/layout/cycle8"/>
    <dgm:cxn modelId="{2A44CDB9-D7BC-455B-8E6A-D03AA76B15B2}" type="presParOf" srcId="{70950543-2E0D-41A8-93E8-E5D623C5004D}" destId="{9CB0C36D-11D0-4439-8A6E-3FBAEBEF8EF5}" srcOrd="13" destOrd="0" presId="urn:microsoft.com/office/officeart/2005/8/layout/cycle8"/>
    <dgm:cxn modelId="{9057618E-C834-45A3-BAB7-AA0F7C383949}" type="presParOf" srcId="{70950543-2E0D-41A8-93E8-E5D623C5004D}" destId="{57DCEC6D-4011-4150-AB35-209BF3E35E1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A0D4F-16AC-4051-B6D6-D936C9A97097}">
      <dsp:nvSpPr>
        <dsp:cNvPr id="0" name=""/>
        <dsp:cNvSpPr/>
      </dsp:nvSpPr>
      <dsp:spPr>
        <a:xfrm>
          <a:off x="1411427" y="264159"/>
          <a:ext cx="3413760" cy="341376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400" kern="1200" dirty="0" smtClean="0"/>
            <a:t>SELF</a:t>
          </a:r>
          <a:endParaRPr lang="en-ZA" sz="3400" kern="1200" dirty="0"/>
        </a:p>
      </dsp:txBody>
      <dsp:txXfrm>
        <a:off x="3210560" y="987551"/>
        <a:ext cx="1219200" cy="1016000"/>
      </dsp:txXfrm>
    </dsp:sp>
    <dsp:sp modelId="{EA464873-8A98-4D7E-A922-06E0613793B3}">
      <dsp:nvSpPr>
        <dsp:cNvPr id="0" name=""/>
        <dsp:cNvSpPr/>
      </dsp:nvSpPr>
      <dsp:spPr>
        <a:xfrm>
          <a:off x="1341120" y="386079"/>
          <a:ext cx="3413760" cy="341376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400" kern="1200" dirty="0" smtClean="0"/>
            <a:t>OTHERS</a:t>
          </a:r>
          <a:endParaRPr lang="en-ZA" sz="3400" kern="1200" dirty="0"/>
        </a:p>
      </dsp:txBody>
      <dsp:txXfrm>
        <a:off x="2153920" y="2600960"/>
        <a:ext cx="1828800" cy="894080"/>
      </dsp:txXfrm>
    </dsp:sp>
    <dsp:sp modelId="{8740744A-FD5E-4A49-80CF-D358B67D40FD}">
      <dsp:nvSpPr>
        <dsp:cNvPr id="0" name=""/>
        <dsp:cNvSpPr/>
      </dsp:nvSpPr>
      <dsp:spPr>
        <a:xfrm>
          <a:off x="1270812" y="264159"/>
          <a:ext cx="3413760" cy="341376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400" kern="1200" dirty="0" smtClean="0"/>
            <a:t>GOOD</a:t>
          </a:r>
          <a:endParaRPr lang="en-ZA" sz="3400" kern="1200" dirty="0"/>
        </a:p>
      </dsp:txBody>
      <dsp:txXfrm>
        <a:off x="1666240" y="987551"/>
        <a:ext cx="1219200" cy="1016000"/>
      </dsp:txXfrm>
    </dsp:sp>
    <dsp:sp modelId="{DE0E37DB-9EAC-4BA8-8A00-F7A8D0BDE1EF}">
      <dsp:nvSpPr>
        <dsp:cNvPr id="0" name=""/>
        <dsp:cNvSpPr/>
      </dsp:nvSpPr>
      <dsp:spPr>
        <a:xfrm>
          <a:off x="1200380" y="52831"/>
          <a:ext cx="3836416" cy="38364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0C36D-11D0-4439-8A6E-3FBAEBEF8EF5}">
      <dsp:nvSpPr>
        <dsp:cNvPr id="0" name=""/>
        <dsp:cNvSpPr/>
      </dsp:nvSpPr>
      <dsp:spPr>
        <a:xfrm>
          <a:off x="1129792" y="174536"/>
          <a:ext cx="3836416" cy="38364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CEC6D-4011-4150-AB35-209BF3E35E11}">
      <dsp:nvSpPr>
        <dsp:cNvPr id="0" name=""/>
        <dsp:cNvSpPr/>
      </dsp:nvSpPr>
      <dsp:spPr>
        <a:xfrm>
          <a:off x="1059203" y="52831"/>
          <a:ext cx="3836416" cy="38364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fld id="{A94CB03C-07CA-4814-AE8E-9D5A9566240B}" type="datetime1">
              <a:rPr lang="en-US"/>
              <a:pPr>
                <a:defRPr/>
              </a:pPr>
              <a:t>3/18/2012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fld id="{62304C72-CB77-49D5-8E2D-1A9362702B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66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fld id="{2AF70965-DEE4-4445-95F9-ECBD63E56620}" type="datetime1">
              <a:rPr lang="en-US"/>
              <a:pPr>
                <a:defRPr/>
              </a:pPr>
              <a:t>3/18/2012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2" charset="0"/>
              </a:defRPr>
            </a:lvl1pPr>
          </a:lstStyle>
          <a:p>
            <a:pPr>
              <a:defRPr/>
            </a:pPr>
            <a:fld id="{FF9555D5-60D1-4B6E-8182-680CEBA8D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427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6" charset="-128"/>
        <a:cs typeface="ＭＳ Ｐゴシック" pitchFamily="26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6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6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6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75469">
            <a:off x="373311" y="4888811"/>
            <a:ext cx="6349791" cy="384175"/>
          </a:xfrm>
        </p:spPr>
        <p:txBody>
          <a:bodyPr/>
          <a:lstStyle>
            <a:lvl1pPr algn="l">
              <a:defRPr sz="24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>
            <a:lvl1pPr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791200" y="1189038"/>
            <a:ext cx="33528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57200" y="1189038"/>
            <a:ext cx="5029200" cy="4079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" y="1189038"/>
            <a:ext cx="82296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825"/>
            <a:ext cx="822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Z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87450"/>
            <a:ext cx="82296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pPr>
              <a:defRPr/>
            </a:pPr>
            <a:fld id="{00EBA94A-9285-4CF5-A38E-537AF96FD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</p:sldLayoutIdLst>
  <p:hf sldNum="0"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4400" b="1" kern="1200">
          <a:solidFill>
            <a:srgbClr val="D95900"/>
          </a:solidFill>
          <a:latin typeface="Arial"/>
          <a:ea typeface="ＭＳ Ｐゴシック" pitchFamily="26" charset="-128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D95900"/>
        </a:buClr>
        <a:buFont typeface="Arial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eatershouse.com/" TargetMode="External"/><Relationship Id="rId3" Type="http://schemas.openxmlformats.org/officeDocument/2006/relationships/hyperlink" Target="http://www.schoolsucks.com/" TargetMode="External"/><Relationship Id="rId7" Type="http://schemas.openxmlformats.org/officeDocument/2006/relationships/hyperlink" Target="http://www.acceptedpapers.com/" TargetMode="External"/><Relationship Id="rId2" Type="http://schemas.openxmlformats.org/officeDocument/2006/relationships/hyperlink" Target="http://www.absolute-essays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ltytermpapers.net/" TargetMode="External"/><Relationship Id="rId11" Type="http://schemas.openxmlformats.org/officeDocument/2006/relationships/hyperlink" Target="http://www.slate.com/id/2059540" TargetMode="External"/><Relationship Id="rId5" Type="http://schemas.openxmlformats.org/officeDocument/2006/relationships/hyperlink" Target="http://www.research-paper-store.com/" TargetMode="External"/><Relationship Id="rId10" Type="http://schemas.openxmlformats.org/officeDocument/2006/relationships/hyperlink" Target="http://www.essay-lab.com/" TargetMode="External"/><Relationship Id="rId4" Type="http://schemas.openxmlformats.org/officeDocument/2006/relationships/hyperlink" Target="http://www.buy-paper-store.com/" TargetMode="External"/><Relationship Id="rId9" Type="http://schemas.openxmlformats.org/officeDocument/2006/relationships/hyperlink" Target="http://www.junglepage.com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 rot="21075469">
            <a:off x="94747" y="4485784"/>
            <a:ext cx="6350000" cy="317500"/>
          </a:xfrm>
        </p:spPr>
        <p:txBody>
          <a:bodyPr/>
          <a:lstStyle/>
          <a:p>
            <a:pPr algn="ctr"/>
            <a: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>PRESENTER</a:t>
            </a:r>
            <a:r>
              <a:rPr lang="en-ZA" sz="2000" smtClean="0">
                <a:latin typeface="Arial" charset="0"/>
                <a:ea typeface="ＭＳ Ｐゴシック" pitchFamily="-112" charset="-128"/>
                <a:cs typeface="Arial" charset="0"/>
              </a:rPr>
              <a:t>: SEFOKO RAMOSHABA</a:t>
            </a: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/>
            </a:r>
            <a:b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</a:br>
            <a:r>
              <a:rPr lang="en-ZA" sz="2000" dirty="0" smtClean="0">
                <a:latin typeface="Arial" charset="0"/>
                <a:ea typeface="ＭＳ Ｐゴシック" pitchFamily="-112" charset="-128"/>
                <a:cs typeface="Arial" charset="0"/>
              </a:rPr>
              <a:t>STD ETHICS &amp; JUDICIAL SERVICES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263" y="-51431"/>
            <a:ext cx="6348412" cy="419100"/>
          </a:xfrm>
        </p:spPr>
        <p:txBody>
          <a:bodyPr/>
          <a:lstStyle/>
          <a:p>
            <a:pPr algn="ctr"/>
            <a:endParaRPr lang="en-ZA" sz="1800" dirty="0" smtClean="0">
              <a:latin typeface="Arial" charset="0"/>
              <a:ea typeface="ＭＳ Ｐゴシック" pitchFamily="-112" charset="-128"/>
              <a:cs typeface="Arial" charset="0"/>
            </a:endParaRPr>
          </a:p>
          <a:p>
            <a:pPr algn="ctr"/>
            <a:endParaRPr lang="en-ZA" sz="1800" dirty="0" smtClean="0">
              <a:latin typeface="Arial" charset="0"/>
              <a:ea typeface="ＭＳ Ｐゴシック" pitchFamily="-112" charset="-128"/>
              <a:cs typeface="Arial" charset="0"/>
            </a:endParaRPr>
          </a:p>
          <a:p>
            <a:endParaRPr lang="en-ZA" sz="1800" dirty="0" smtClean="0">
              <a:latin typeface="Arial" charset="0"/>
              <a:ea typeface="ＭＳ Ｐゴシック" pitchFamily="-112" charset="-128"/>
              <a:cs typeface="Arial" charset="0"/>
            </a:endParaRPr>
          </a:p>
          <a:p>
            <a:r>
              <a:rPr lang="en-ZA" sz="1800" dirty="0" smtClean="0">
                <a:latin typeface="Arial" charset="0"/>
                <a:ea typeface="ＭＳ Ｐゴシック" pitchFamily="-112" charset="-128"/>
                <a:cs typeface="Arial" charset="0"/>
              </a:rPr>
              <a:t>EPIDEMIC CHEATING IS A WIDESPREAD OCCURRENCE OF AN INFECTIOUS CANCER</a:t>
            </a:r>
          </a:p>
        </p:txBody>
      </p:sp>
      <p:sp>
        <p:nvSpPr>
          <p:cNvPr id="2" name="Rectangle 1"/>
          <p:cNvSpPr/>
          <p:nvPr/>
        </p:nvSpPr>
        <p:spPr>
          <a:xfrm>
            <a:off x="2123728" y="20608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ZA" dirty="0" smtClean="0"/>
              <a:t>“He who sows the wind reaps the whirlwind” </a:t>
            </a:r>
            <a:endParaRPr lang="en-Z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/>
              <a:t>STUDENTS </a:t>
            </a:r>
            <a:r>
              <a:rPr lang="en-US" i="1" dirty="0" smtClean="0"/>
              <a:t> ARE LIKELY </a:t>
            </a:r>
            <a:r>
              <a:rPr lang="en-US" i="1" dirty="0"/>
              <a:t>TO CHEAT IF: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US" b="1" dirty="0" smtClean="0"/>
              <a:t>If </a:t>
            </a:r>
            <a:r>
              <a:rPr lang="en-US" b="1" dirty="0"/>
              <a:t>the chances of being caught are minimal;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If cheating is part of a particular institutional trend;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Poor research and study skills;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Poor organizational skills;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Thinking online information is public knowledge/common knowledge;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Poor note taking;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Misconception of plagiarism;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Confusion between plagiarism and paraphrasing;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Misconception of intellectual property, copyright, and public domain;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Lack of writing skills; 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Little interest on the subject;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Poor time management;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Lack of citation abilities during assignments and research projects;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Pressure from parents to perform high;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If they does not have time to prepare for their examinations or tests;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US" b="1" dirty="0"/>
              <a:t>If the course if difficult</a:t>
            </a:r>
            <a:r>
              <a:rPr lang="en-US" b="1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b="1" dirty="0"/>
              <a:t>Simultaneous deadlines is a major contributor;</a:t>
            </a:r>
            <a:endParaRPr lang="en-ZA" dirty="0"/>
          </a:p>
          <a:p>
            <a:pPr marL="0" lvl="0" indent="0"/>
            <a:endParaRPr lang="en-US" b="1" dirty="0"/>
          </a:p>
          <a:p>
            <a:pPr lvl="0">
              <a:buFont typeface="Arial" pitchFamily="34" charset="0"/>
              <a:buChar char="•"/>
            </a:pP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83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/>
              <a:t>STUDENTS  ARE LIKELY TO CHEAT IF: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27584" y="980728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b="1" dirty="0" smtClean="0"/>
              <a:t>Non-English </a:t>
            </a:r>
            <a:r>
              <a:rPr lang="en-US" b="1" dirty="0"/>
              <a:t>Native speakers;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If the educator in indifferent to them; 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If the educator lack the knowledge of the subject matter;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Lack of ethical culture amongst students;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It is possible to use unauthorized notes undetected; 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Lecturers careless about cheating students;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Lack of punishment, pressure to receive higher marks;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Lack of ethics teachings from parents and educators;</a:t>
            </a:r>
            <a:endParaRPr lang="en-ZA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b="1" dirty="0"/>
              <a:t>Peer pressure;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8413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 defTabSz="914400"/>
            <a:r>
              <a:rPr lang="en-US" sz="2000" i="1" dirty="0" smtClean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INTRODUCTION </a:t>
            </a:r>
            <a:r>
              <a:rPr lang="en-US" sz="2000" i="1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TO CYBERPLAGIARISM OR CYBERETHICS</a:t>
            </a:r>
            <a:r>
              <a:rPr lang="en-ZA" sz="10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ZA" sz="10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ZA" dirty="0" smtClean="0"/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134100"/>
            <a:ext cx="5334000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TABLE 1: THE FOUR PHASES OF COMPUTER ETHICS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EVOLUTION: </a:t>
            </a:r>
            <a:r>
              <a:rPr lang="en-US" b="1" dirty="0" smtClean="0"/>
              <a:t>(</a:t>
            </a:r>
            <a:r>
              <a:rPr lang="en-US" b="1" dirty="0" err="1"/>
              <a:t>Tavani</a:t>
            </a:r>
            <a:r>
              <a:rPr lang="en-US" b="1" dirty="0"/>
              <a:t> 2004:6 &amp; </a:t>
            </a:r>
            <a:r>
              <a:rPr lang="en-US" b="1" dirty="0" err="1"/>
              <a:t>Tavani</a:t>
            </a:r>
            <a:r>
              <a:rPr lang="en-US" b="1" dirty="0"/>
              <a:t> 2007:7)</a:t>
            </a:r>
            <a:endParaRPr lang="en-ZA" dirty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847803"/>
              </p:ext>
            </p:extLst>
          </p:nvPr>
        </p:nvGraphicFramePr>
        <p:xfrm>
          <a:off x="2427717" y="1396848"/>
          <a:ext cx="3365053" cy="4229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490"/>
                <a:gridCol w="483893"/>
                <a:gridCol w="1597495"/>
                <a:gridCol w="956175"/>
              </a:tblGrid>
              <a:tr h="2950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Phase</a:t>
                      </a:r>
                      <a:endParaRPr lang="en-ZA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Period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Technological features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Associated ethical issues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</a:tr>
              <a:tr h="4425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1.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1950s-60s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Main frame computers/stand alone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Artificial Intelligence (AI), database privacy (“Big Brother”)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</a:tr>
              <a:tr h="10326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2.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1970s-80s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Minicomputers and PCs interconnected via privately owned networks</a:t>
                      </a:r>
                      <a:endParaRPr lang="en-ZA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Ethical issues from phase 1 involving intellectual property and software privacy, computer crime, privacy, and the exchange of records</a:t>
                      </a:r>
                      <a:endParaRPr lang="en-ZA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</a:tr>
              <a:tr h="8851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3.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1990s-present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Internet and World Wide Web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Ethical issues from phase 1 and 2 plus free speech, anonymity, legal jurisdiction, virtual communities, etc.</a:t>
                      </a:r>
                      <a:endParaRPr lang="en-ZA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</a:tr>
              <a:tr h="1475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4.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Present to future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Convergence of information and communication technologies with nanotechnology research and genetic and genomic research, etc.</a:t>
                      </a:r>
                      <a:endParaRPr lang="en-ZA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Ethical issues from phase 1-3 plus concerns about artificial electronic agents (“bots”) with decision making capabilities, biochip implants, </a:t>
                      </a:r>
                      <a:r>
                        <a:rPr lang="en-US" sz="700" dirty="0" err="1">
                          <a:effectLst/>
                        </a:rPr>
                        <a:t>nano</a:t>
                      </a:r>
                      <a:r>
                        <a:rPr lang="en-US" sz="700" dirty="0">
                          <a:effectLst/>
                        </a:rPr>
                        <a:t>-computing, genomic research, etc.</a:t>
                      </a:r>
                      <a:endParaRPr lang="en-ZA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6881" marR="36881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89250" y="1246773"/>
            <a:ext cx="2551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711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PAPER </a:t>
            </a:r>
            <a:r>
              <a:rPr lang="en-US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WRITING SITES</a:t>
            </a:r>
            <a:r>
              <a:rPr lang="en-ZA" sz="10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ZA" sz="10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Loutzenhiser</a:t>
            </a:r>
            <a:r>
              <a:rPr lang="en-US" b="1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et al. 2006:56)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6623" y="1187452"/>
          <a:ext cx="4870754" cy="41306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039"/>
                <a:gridCol w="3300715"/>
              </a:tblGrid>
              <a:tr h="2065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Web Sites Offerings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Services offered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2"/>
                        </a:rPr>
                        <a:t>www.absolute-essays.com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Offers services for anyone in need of a dissertation, book report, term paper, research paper, propels or thesis papers.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3"/>
                        </a:rPr>
                        <a:t>www.schoolsucks.com</a:t>
                      </a:r>
                      <a:endParaRPr lang="en-ZA" sz="9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An array of sites and access to a large selection of papers.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4"/>
                        </a:rPr>
                        <a:t>www.buy-paper-store.com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Original, customised papers that are formatted and proofread at ten dollars a page.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5"/>
                        </a:rPr>
                        <a:t>www.research-paper-store.com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Offers pre written and custom papers and all varieties of essays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6"/>
                        </a:rPr>
                        <a:t>www.cooltytermpapers.net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This site offers customized papers and discounted rate for members. It has a membership service.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7"/>
                        </a:rPr>
                        <a:t>www.acceptedpapers.com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Offers next day service and a guarantee for customised work that is not plagiarized.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8"/>
                        </a:rPr>
                        <a:t>www.cheatershouse.com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Offers an array of essays and essay types and also tips on how to go about cheating.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2065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9"/>
                        </a:rPr>
                        <a:t>www.junglepage.com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Offers papers of all types including college entrance essays.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10"/>
                        </a:rPr>
                        <a:t>www.essay-lab.com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Sells some of the costliest papers; suggests the plagiarism detection and paper mills are owned by the same people.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  <a:tr h="4130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u="sng">
                          <a:effectLst/>
                          <a:hlinkClick r:id="rId11"/>
                        </a:rPr>
                        <a:t>www.slate.com/id/2059540</a:t>
                      </a:r>
                      <a:endParaRPr lang="en-ZA" sz="9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Reviews various sites to educate students seeking papers to become smart buyers.</a:t>
                      </a:r>
                      <a:endParaRPr lang="en-ZA" sz="9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633" marR="51633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457200" y="30443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461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i="1" dirty="0"/>
              <a:t>SOME OF THE SERVICES OFFERED BY ILLEGAL WEB SITES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b="1" dirty="0"/>
              <a:t> </a:t>
            </a:r>
            <a:endParaRPr lang="en-GB" b="1" dirty="0" smtClean="0"/>
          </a:p>
          <a:p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DEGREE MILLS: “REAL” DIPLOMAS FROM “UNACCREDITED” UNIVERSITIES;</a:t>
            </a:r>
            <a:endParaRPr lang="en-ZA" dirty="0"/>
          </a:p>
          <a:p>
            <a:pPr marL="0" indent="0"/>
            <a:r>
              <a:rPr lang="en-GB" b="1" dirty="0"/>
              <a:t> 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DIPLOMA MILLS: OFFERS “COUNTERFEIT” DIPLOMAS WITH THE REAL NAMES OF THE UNIVERSITIES;</a:t>
            </a:r>
            <a:endParaRPr lang="en-ZA" dirty="0"/>
          </a:p>
          <a:p>
            <a:pPr marL="0" indent="0"/>
            <a:r>
              <a:rPr lang="en-ZA" b="1" dirty="0"/>
              <a:t> 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GHOSTWRITER(POLITICIANS’ AUTOBIOGRAPHY /SPEECHES/ REPORTS/ POLICIES/MISSIONS/VISIONS OF COMPANIES;</a:t>
            </a:r>
            <a:endParaRPr lang="en-ZA" dirty="0"/>
          </a:p>
          <a:p>
            <a:pPr>
              <a:buFont typeface="Arial" pitchFamily="34" charset="0"/>
              <a:buChar char="•"/>
            </a:pP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CONTRACT WRITING/ONLINE WEB SITES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ESSAY MILLS;</a:t>
            </a:r>
            <a:endParaRPr lang="en-ZA" dirty="0"/>
          </a:p>
          <a:p>
            <a:r>
              <a:rPr lang="en-US" b="1" dirty="0"/>
              <a:t> </a:t>
            </a: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79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i="1" dirty="0"/>
              <a:t>PRACTICAL SOLUTIONS: TECHNOLOGY FOR DETECTION &amp; PREVENTION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b="1" dirty="0"/>
              <a:t> </a:t>
            </a:r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TURNITIN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SAFEASSIGN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INTERGUARD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WEB SITES LIKE GOOGLE; ALTAVISTA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ITHENTICATE</a:t>
            </a:r>
            <a:r>
              <a:rPr lang="en-GB" b="1" dirty="0" smtClean="0"/>
              <a:t>;</a:t>
            </a:r>
          </a:p>
          <a:p>
            <a:pPr marL="0" lvl="0" indent="0"/>
            <a:endParaRPr lang="en-ZA" dirty="0"/>
          </a:p>
          <a:p>
            <a:pPr lvl="0">
              <a:buFont typeface="Arial" pitchFamily="34" charset="0"/>
              <a:buChar char="•"/>
            </a:pPr>
            <a:r>
              <a:rPr lang="en-GB" b="1" dirty="0"/>
              <a:t>AND MANY MORE.</a:t>
            </a:r>
            <a:endParaRPr lang="en-ZA" dirty="0"/>
          </a:p>
          <a:p>
            <a:r>
              <a:rPr lang="en-GB" b="1" dirty="0"/>
              <a:t> </a:t>
            </a:r>
            <a:endParaRPr lang="en-ZA" dirty="0"/>
          </a:p>
          <a:p>
            <a:r>
              <a:rPr lang="en-GB" b="1" dirty="0"/>
              <a:t> </a:t>
            </a:r>
            <a:endParaRPr lang="en-ZA" dirty="0"/>
          </a:p>
          <a:p>
            <a:r>
              <a:rPr lang="en-GB" b="1" dirty="0"/>
              <a:t>NB: A STUDENT CAN BE PERMANENTLY EXPELLED FROM THE UNIVERSITY FOR COMMITTING ACADEMIC DISHONESTY OFFENCES!</a:t>
            </a: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8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CONCLUSION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i="1" dirty="0" smtClean="0"/>
              <a:t>AMERICANISM MEANS THE VIRTUES OF COURAGE, HONOR, JUSTICE, TRUTH, SINCERETY, AND HARDHOOD-</a:t>
            </a:r>
          </a:p>
          <a:p>
            <a:pPr marL="0" indent="0">
              <a:buNone/>
            </a:pPr>
            <a:endParaRPr lang="en-US" sz="1600" i="1" dirty="0"/>
          </a:p>
          <a:p>
            <a:pPr marL="0" indent="0">
              <a:buNone/>
            </a:pPr>
            <a:r>
              <a:rPr lang="en-US" sz="1600" i="1" dirty="0" smtClean="0"/>
              <a:t>THE VIRTUES THAT MADE AMERICA. THE THINGS THAT WILL DESTROY AMERICA  ARE PROSPERITY-AT-ANY-PRICE……</a:t>
            </a:r>
          </a:p>
          <a:p>
            <a:pPr marL="0" indent="0" algn="ctr">
              <a:buNone/>
            </a:pPr>
            <a:endParaRPr lang="en-US" sz="1600" i="1" dirty="0"/>
          </a:p>
          <a:p>
            <a:pPr marL="0" indent="0">
              <a:buNone/>
            </a:pPr>
            <a:r>
              <a:rPr lang="en-US" sz="1600" i="1" dirty="0" smtClean="0"/>
              <a:t>THE LOVE OF SOFT LIVING AND THE GET-RICH-QUICK THEORY OF LIFE.</a:t>
            </a:r>
          </a:p>
          <a:p>
            <a:pPr marL="0" indent="0" algn="ctr">
              <a:buNone/>
            </a:pPr>
            <a:endParaRPr lang="en-US" sz="1600" i="1" dirty="0"/>
          </a:p>
          <a:p>
            <a:pPr marL="0" indent="0" algn="ctr">
              <a:buNone/>
            </a:pPr>
            <a:r>
              <a:rPr lang="en-US" sz="1600" i="1" dirty="0" smtClean="0"/>
              <a:t>BY THEODORE ROOSEVELT</a:t>
            </a:r>
            <a:endParaRPr lang="en-US" sz="1600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1"/>
          <p:cNvSpPr>
            <a:spLocks noGrp="1"/>
          </p:cNvSpPr>
          <p:nvPr>
            <p:ph type="subTitle" idx="1"/>
          </p:nvPr>
        </p:nvSpPr>
        <p:spPr>
          <a:xfrm rot="21075469">
            <a:off x="449263" y="5273675"/>
            <a:ext cx="6348412" cy="419100"/>
          </a:xfrm>
        </p:spPr>
        <p:txBody>
          <a:bodyPr/>
          <a:lstStyle/>
          <a:p>
            <a:pPr algn="ctr"/>
            <a:r>
              <a:rPr lang="en-ZA" sz="1800" dirty="0" smtClean="0">
                <a:latin typeface="Arial" charset="0"/>
                <a:ea typeface="ＭＳ Ｐゴシック" pitchFamily="-112" charset="-128"/>
                <a:cs typeface="Arial" charset="0"/>
              </a:rPr>
              <a:t>DIGITAL PLAGIARISM IS A PROBLEM THAT IS GROWING BIGGER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5696" y="112474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ZA" sz="1600" dirty="0" smtClean="0"/>
              <a:t>ACADEMIC CHEATING IS A PROBLEM THAT WON’T GO AWAY</a:t>
            </a:r>
            <a:endParaRPr lang="en-Z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THE BASIS OF ETHICS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SOCIAL CONTRACT ETHICS:  LOSS OF NATURAL LIBERTY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9385914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776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WHAT IS ETHICS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ZA" dirty="0" smtClean="0"/>
              <a:t>Ethics relates to agreed upon standards of acceptable behaviour,</a:t>
            </a:r>
          </a:p>
          <a:p>
            <a:pPr>
              <a:buFont typeface="Arial" pitchFamily="34" charset="0"/>
              <a:buChar char="•"/>
            </a:pPr>
            <a:endParaRPr lang="en-ZA" dirty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Ethics relates to the study of ethics</a:t>
            </a:r>
          </a:p>
          <a:p>
            <a:pPr>
              <a:buFont typeface="Arial" pitchFamily="34" charset="0"/>
              <a:buChar char="•"/>
            </a:pPr>
            <a:endParaRPr lang="en-ZA" dirty="0"/>
          </a:p>
          <a:p>
            <a:pPr marL="0" indent="0"/>
            <a:r>
              <a:rPr lang="en-ZA" b="1" dirty="0" smtClean="0"/>
              <a:t>Ethical person is not necessarily one of the following:</a:t>
            </a:r>
          </a:p>
          <a:p>
            <a:pPr marL="0" indent="0"/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Doing what is expected in a group/society;</a:t>
            </a:r>
          </a:p>
          <a:p>
            <a:pPr>
              <a:buFont typeface="Wingdings" pitchFamily="2" charset="2"/>
              <a:buChar char="Ø"/>
            </a:pPr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Being a law abiding citizens;</a:t>
            </a:r>
          </a:p>
          <a:p>
            <a:pPr>
              <a:buFont typeface="Wingdings" pitchFamily="2" charset="2"/>
              <a:buChar char="Ø"/>
            </a:pPr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Being a saint;</a:t>
            </a:r>
          </a:p>
          <a:p>
            <a:pPr>
              <a:buFont typeface="Wingdings" pitchFamily="2" charset="2"/>
              <a:buChar char="Ø"/>
            </a:pPr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Being a atheists;</a:t>
            </a:r>
          </a:p>
          <a:p>
            <a:pPr>
              <a:buFont typeface="Wingdings" pitchFamily="2" charset="2"/>
              <a:buChar char="Ø"/>
            </a:pPr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Hedonist;</a:t>
            </a:r>
          </a:p>
          <a:p>
            <a:pPr>
              <a:buFont typeface="Wingdings" pitchFamily="2" charset="2"/>
              <a:buChar char="Ø"/>
            </a:pPr>
            <a:endParaRPr lang="en-ZA" dirty="0" smtClean="0"/>
          </a:p>
          <a:p>
            <a:pPr>
              <a:buFont typeface="Wingdings" pitchFamily="2" charset="2"/>
              <a:buChar char="Ø"/>
            </a:pPr>
            <a:r>
              <a:rPr lang="en-ZA" dirty="0" smtClean="0"/>
              <a:t>Being religious;</a:t>
            </a:r>
          </a:p>
          <a:p>
            <a:pPr marL="0" indent="0"/>
            <a:endParaRPr lang="en-ZA" dirty="0" smtClean="0"/>
          </a:p>
          <a:p>
            <a:pPr marL="0" indent="0"/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sz="1200" b="1" dirty="0" smtClean="0">
                <a:solidFill>
                  <a:schemeClr val="tx1"/>
                </a:solidFill>
              </a:rPr>
              <a:t>Nazi Germany Society  &amp; Old S.A Laws resemble Morally </a:t>
            </a:r>
            <a:r>
              <a:rPr lang="en-US" sz="1200" b="1" dirty="0">
                <a:solidFill>
                  <a:schemeClr val="tx1"/>
                </a:solidFill>
              </a:rPr>
              <a:t>C</a:t>
            </a:r>
            <a:r>
              <a:rPr lang="en-US" sz="1200" b="1" dirty="0" smtClean="0">
                <a:solidFill>
                  <a:schemeClr val="tx1"/>
                </a:solidFill>
              </a:rPr>
              <a:t>orrupt  Societies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ACADEMIC DISHONESTY OF PLAGIARISM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5536" y="1189037"/>
            <a:ext cx="8229600" cy="4079875"/>
          </a:xfrm>
        </p:spPr>
        <p:txBody>
          <a:bodyPr/>
          <a:lstStyle/>
          <a:p>
            <a:r>
              <a:rPr lang="en-ZA" b="1" dirty="0" smtClean="0"/>
              <a:t>WHAT IS PLAGIARISM:</a:t>
            </a:r>
          </a:p>
          <a:p>
            <a:endParaRPr lang="en-ZA" dirty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it is an academic theft;</a:t>
            </a:r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theft of other people’s ideas;</a:t>
            </a:r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theft of your own ideas;</a:t>
            </a:r>
          </a:p>
          <a:p>
            <a:pPr marL="0" indent="0"/>
            <a:endParaRPr lang="en-ZA" dirty="0" smtClean="0"/>
          </a:p>
          <a:p>
            <a:pPr marL="0" indent="0"/>
            <a:endParaRPr lang="en-ZA" dirty="0" smtClean="0"/>
          </a:p>
          <a:p>
            <a:pPr marL="0" indent="0"/>
            <a:r>
              <a:rPr lang="en-ZA" b="1" dirty="0" smtClean="0"/>
              <a:t>LATIN WORD PLAGARIUS</a:t>
            </a:r>
            <a:r>
              <a:rPr lang="en-ZA" dirty="0" smtClean="0"/>
              <a:t>: means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seducer;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kidnapper,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plunderer,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literary theft;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snare,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/>
              <a:t>net.</a:t>
            </a:r>
          </a:p>
          <a:p>
            <a:pPr marL="0" indent="0"/>
            <a:endParaRPr lang="en-ZA" dirty="0"/>
          </a:p>
          <a:p>
            <a:pPr marL="0" indent="0"/>
            <a:endParaRPr lang="en-ZA" b="1" dirty="0"/>
          </a:p>
          <a:p>
            <a:pPr marL="0" indent="0"/>
            <a:endParaRPr lang="en-ZA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ACADEMIC DISHONESTY OF PLAGIARISM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ZA" b="1" dirty="0"/>
              <a:t>PLAGIARISM </a:t>
            </a:r>
            <a:r>
              <a:rPr lang="en-ZA" b="1" dirty="0" smtClean="0"/>
              <a:t>IS  A MORAL ISSUE:</a:t>
            </a:r>
          </a:p>
          <a:p>
            <a:endParaRPr lang="en-ZA" b="1" dirty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The unoriginal sin (Colon, 2001);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A sin against originality (Anonymous, 1997);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A writer’s worst sin (Miller, 1993);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An attack on a basic human right , to property, to identity (</a:t>
            </a:r>
            <a:r>
              <a:rPr lang="en-ZA" dirty="0" err="1" smtClean="0"/>
              <a:t>Freedam</a:t>
            </a:r>
            <a:r>
              <a:rPr lang="en-ZA" dirty="0" smtClean="0"/>
              <a:t>, 1994);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A cancer that erodes the rich legacy of scholarship (</a:t>
            </a:r>
            <a:r>
              <a:rPr lang="en-ZA" dirty="0" err="1" smtClean="0"/>
              <a:t>Zangrando</a:t>
            </a:r>
            <a:r>
              <a:rPr lang="en-ZA" dirty="0" smtClean="0"/>
              <a:t>, 1991/2);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Theft or misappropriation of intellectual property (Anonymous, 1995)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Thought thief (</a:t>
            </a:r>
            <a:r>
              <a:rPr lang="en-ZA" dirty="0" err="1" smtClean="0"/>
              <a:t>Whiteneck</a:t>
            </a:r>
            <a:r>
              <a:rPr lang="en-ZA" dirty="0" smtClean="0"/>
              <a:t>, 2002);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Intellectual shoplifter (</a:t>
            </a:r>
            <a:r>
              <a:rPr lang="en-ZA" dirty="0" err="1" smtClean="0"/>
              <a:t>Stebelman</a:t>
            </a:r>
            <a:r>
              <a:rPr lang="en-ZA" dirty="0" smtClean="0"/>
              <a:t>, 1998) </a:t>
            </a: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76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DIGITAL PLAGIARISM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b="1" i="1" dirty="0" smtClean="0"/>
          </a:p>
          <a:p>
            <a:endParaRPr lang="en-US" b="1" i="1" dirty="0" smtClean="0"/>
          </a:p>
          <a:p>
            <a:endParaRPr lang="en-US" b="1" i="1" dirty="0"/>
          </a:p>
          <a:p>
            <a:endParaRPr lang="en-US" b="1" i="1" dirty="0" smtClean="0"/>
          </a:p>
          <a:p>
            <a:r>
              <a:rPr lang="en-US" b="1" i="1" dirty="0" smtClean="0"/>
              <a:t>The </a:t>
            </a:r>
            <a:r>
              <a:rPr lang="en-US" b="1" i="1" dirty="0"/>
              <a:t>information technology revolution has increased the risk of academic dishonesty by </a:t>
            </a:r>
            <a:endParaRPr lang="en-US" b="1" i="1" dirty="0" smtClean="0"/>
          </a:p>
          <a:p>
            <a:r>
              <a:rPr lang="en-US" b="1" i="1" dirty="0" smtClean="0"/>
              <a:t>students </a:t>
            </a:r>
            <a:r>
              <a:rPr lang="en-US" b="1" i="1" dirty="0"/>
              <a:t>because of the availability of information on the internet (</a:t>
            </a:r>
            <a:r>
              <a:rPr lang="en-US" b="1" i="1" dirty="0" err="1"/>
              <a:t>Ammari</a:t>
            </a:r>
            <a:r>
              <a:rPr lang="en-US" b="1" i="1" dirty="0"/>
              <a:t> 2010:4, Barger </a:t>
            </a:r>
            <a:endParaRPr lang="en-US" b="1" i="1" dirty="0" smtClean="0"/>
          </a:p>
          <a:p>
            <a:r>
              <a:rPr lang="en-US" b="1" i="1" dirty="0" smtClean="0"/>
              <a:t>2008:173-4</a:t>
            </a:r>
            <a:r>
              <a:rPr lang="en-US" b="1" i="1" dirty="0"/>
              <a:t>, Blum 2009:8, </a:t>
            </a:r>
            <a:r>
              <a:rPr lang="en-US" b="1" i="1" dirty="0" err="1"/>
              <a:t>Cizek</a:t>
            </a:r>
            <a:r>
              <a:rPr lang="en-US" b="1" i="1" dirty="0"/>
              <a:t> 1999:59-73, CQ </a:t>
            </a:r>
            <a:r>
              <a:rPr lang="en-US" b="1" i="1" dirty="0" err="1"/>
              <a:t>Reseach</a:t>
            </a:r>
            <a:r>
              <a:rPr lang="en-US" b="1" i="1" dirty="0"/>
              <a:t> 2003:773, </a:t>
            </a:r>
            <a:r>
              <a:rPr lang="en-US" b="1" i="1" dirty="0" err="1"/>
              <a:t>Davids</a:t>
            </a:r>
            <a:r>
              <a:rPr lang="en-US" b="1" i="1" dirty="0"/>
              <a:t>, </a:t>
            </a:r>
            <a:r>
              <a:rPr lang="en-US" b="1" i="1" dirty="0" err="1"/>
              <a:t>Drinan</a:t>
            </a:r>
            <a:r>
              <a:rPr lang="en-US" b="1" i="1" dirty="0"/>
              <a:t> &amp; Gallant </a:t>
            </a:r>
            <a:endParaRPr lang="en-US" b="1" i="1" dirty="0" smtClean="0"/>
          </a:p>
          <a:p>
            <a:r>
              <a:rPr lang="en-US" b="1" i="1" dirty="0" smtClean="0"/>
              <a:t>2009:1-6</a:t>
            </a:r>
            <a:r>
              <a:rPr lang="en-US" b="1" i="1" dirty="0"/>
              <a:t>, Emerald Insights 2011:1, </a:t>
            </a:r>
            <a:r>
              <a:rPr lang="en-US" b="1" i="1" dirty="0" err="1"/>
              <a:t>Introna</a:t>
            </a:r>
            <a:r>
              <a:rPr lang="en-US" b="1" i="1" dirty="0"/>
              <a:t> &amp; Hayes 2008:109, Lathrop &amp; Foss 2005:238, </a:t>
            </a:r>
            <a:endParaRPr lang="en-US" b="1" i="1" dirty="0" smtClean="0"/>
          </a:p>
          <a:p>
            <a:r>
              <a:rPr lang="en-US" b="1" i="1" dirty="0" err="1" smtClean="0"/>
              <a:t>Loutzenhiser</a:t>
            </a:r>
            <a:r>
              <a:rPr lang="en-US" b="1" i="1" dirty="0" smtClean="0"/>
              <a:t> </a:t>
            </a:r>
            <a:r>
              <a:rPr lang="en-US" b="1" i="1" dirty="0"/>
              <a:t>et al. 2006:55-7, Paton 2009:1-2, </a:t>
            </a:r>
            <a:r>
              <a:rPr lang="en-US" b="1" i="1" dirty="0" err="1"/>
              <a:t>Reisenwitz</a:t>
            </a:r>
            <a:r>
              <a:rPr lang="en-US" b="1" i="1" dirty="0"/>
              <a:t> 2008:7-9 &amp; Roberts 2008:2)</a:t>
            </a:r>
            <a:endParaRPr lang="en-ZA" dirty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4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TYPES OF PLAGIARISM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11560" y="1506389"/>
            <a:ext cx="8229600" cy="4079875"/>
          </a:xfrm>
        </p:spPr>
        <p:txBody>
          <a:bodyPr/>
          <a:lstStyle/>
          <a:p>
            <a:r>
              <a:rPr lang="en-GB" b="1" dirty="0"/>
              <a:t> </a:t>
            </a:r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pPr marL="400050" lvl="1" indent="0"/>
            <a:endParaRPr lang="en-GB" b="1" dirty="0" smtClean="0"/>
          </a:p>
          <a:p>
            <a:pPr marL="400050" lvl="1" indent="0"/>
            <a:r>
              <a:rPr lang="en-GB" b="1" dirty="0"/>
              <a:t>		</a:t>
            </a:r>
            <a:r>
              <a:rPr lang="en-GB" b="1" dirty="0" smtClean="0"/>
              <a:t>(Blum 2009:27)</a:t>
            </a:r>
            <a:endParaRPr lang="en-GB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en-GB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INTENTIONAL PLAGIARISM;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UNINTENTIONAL </a:t>
            </a:r>
            <a:r>
              <a:rPr lang="en-GB" dirty="0"/>
              <a:t>PLAGIARISM</a:t>
            </a:r>
            <a:r>
              <a:rPr lang="en-GB" dirty="0" smtClean="0"/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DELIBERATE </a:t>
            </a:r>
            <a:r>
              <a:rPr lang="en-GB" dirty="0"/>
              <a:t>PLAGIARISM</a:t>
            </a:r>
            <a:r>
              <a:rPr lang="en-GB" dirty="0" smtClean="0"/>
              <a:t>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THE </a:t>
            </a:r>
            <a:r>
              <a:rPr lang="en-GB" dirty="0"/>
              <a:t>USE OF TERMPAPERS</a:t>
            </a:r>
            <a:r>
              <a:rPr lang="en-GB" dirty="0" smtClean="0"/>
              <a:t>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LOCAL </a:t>
            </a:r>
            <a:r>
              <a:rPr lang="en-GB" dirty="0"/>
              <a:t>PLAGIARISM</a:t>
            </a:r>
            <a:r>
              <a:rPr lang="en-GB" dirty="0" smtClean="0"/>
              <a:t>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 smtClean="0"/>
              <a:t>GLOBAL </a:t>
            </a:r>
            <a:r>
              <a:rPr lang="en-GB" dirty="0"/>
              <a:t>PLAGIARISM</a:t>
            </a:r>
            <a:r>
              <a:rPr lang="en-GB" dirty="0" smtClean="0"/>
              <a:t>.</a:t>
            </a:r>
          </a:p>
          <a:p>
            <a:pPr marL="0" lvl="0" indent="0"/>
            <a:endParaRPr lang="en-ZA" dirty="0"/>
          </a:p>
          <a:p>
            <a:r>
              <a:rPr lang="en-GB" dirty="0"/>
              <a:t> </a:t>
            </a:r>
            <a:endParaRPr lang="en-ZA" dirty="0"/>
          </a:p>
          <a:p>
            <a:pPr>
              <a:buFont typeface="Arial" pitchFamily="34" charset="0"/>
              <a:buChar char="•"/>
            </a:pPr>
            <a:endParaRPr lang="en-Z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83067"/>
              </p:ext>
            </p:extLst>
          </p:nvPr>
        </p:nvGraphicFramePr>
        <p:xfrm>
          <a:off x="1443355" y="1628800"/>
          <a:ext cx="6257290" cy="301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0950"/>
                <a:gridCol w="1251585"/>
                <a:gridCol w="1251585"/>
                <a:gridCol w="1251585"/>
                <a:gridCol w="1251585"/>
              </a:tblGrid>
              <a:tr h="4971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Professional plagiarism</a:t>
                      </a:r>
                      <a:endParaRPr lang="en-ZA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Copyright infringement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Deceptive (Student plagiarism)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Nonce (Student plagiarism)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Uninformed (Student plagiarism)</a:t>
                      </a:r>
                      <a:endParaRPr lang="en-ZA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Incorporation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Unauthorized republication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Buying a paper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Using components from elsewhere (patch writing)</a:t>
                      </a:r>
                      <a:endParaRPr lang="en-ZA" sz="12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Imperfect mastery of citation conventions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Double publication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Using someone’s freely given paper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Theft</a:t>
                      </a:r>
                      <a:endParaRPr lang="en-ZA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Importing a paper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ZA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ZA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31640" y="1044724"/>
            <a:ext cx="92553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TABLE 4: TYPES OF PLAGIARISM</a:t>
            </a:r>
            <a:endParaRPr kumimoji="0" lang="en-Z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(Blum 2009:27)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61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COMMON CHARACTERISTICS OF ACADEMIC CHEATERS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ZA" dirty="0" smtClean="0"/>
              <a:t>MALE CHEATS MORE THAN FEMALES (BUCKLEY ET AL. 1998 &amp; STRAW, 2002);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YOUNG (STRAW, 2002) &amp; IMMATURE (HAINES ET AL. 1986);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LOWER IQ/ POOR PERFORMING STUDENTS (LEMING, 1980);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STUDENTS WHO PARTY A LOT/ACTIVE SOCIAL LIFE (STRAW, 2002);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STUDENT BELONGING TO CLUBS &amp; SOCIETIES (</a:t>
            </a:r>
            <a:r>
              <a:rPr lang="en-ZA" dirty="0" err="1" smtClean="0"/>
              <a:t>McCABE</a:t>
            </a:r>
            <a:r>
              <a:rPr lang="en-ZA" dirty="0" smtClean="0"/>
              <a:t> &amp; BOWERS, 1996);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PEER INFLUENCE (</a:t>
            </a:r>
            <a:r>
              <a:rPr lang="en-ZA" dirty="0" err="1" smtClean="0"/>
              <a:t>McCABE</a:t>
            </a:r>
            <a:r>
              <a:rPr lang="en-ZA" dirty="0" smtClean="0"/>
              <a:t> &amp; TREVINO, 1997);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STUDENT WITH LOW CONFIDENCE (RAFFETTO, 1985);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IF A COURSE IS LESS IMPORTANT/UNINTERESTING TO THE STUDENTS (GERDEMAN, 2002);</a:t>
            </a:r>
          </a:p>
          <a:p>
            <a:pPr>
              <a:buFont typeface="Arial" pitchFamily="34" charset="0"/>
              <a:buChar char="•"/>
            </a:pPr>
            <a:endParaRPr lang="en-ZA" dirty="0" smtClean="0"/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 IF THE LECTURE IS DISINTERESTED </a:t>
            </a:r>
            <a:r>
              <a:rPr lang="en-ZA" dirty="0"/>
              <a:t>(GERDEMAN, 2002);</a:t>
            </a:r>
            <a:endParaRPr lang="en-ZA" dirty="0" smtClean="0"/>
          </a:p>
          <a:p>
            <a:pPr>
              <a:buFont typeface="Arial" pitchFamily="34" charset="0"/>
              <a:buChar char="•"/>
            </a:pP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PARK,, 2003)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731590"/>
      </p:ext>
    </p:extLst>
  </p:cSld>
  <p:clrMapOvr>
    <a:masterClrMapping/>
  </p:clrMapOvr>
</p:sld>
</file>

<file path=ppt/theme/theme1.xml><?xml version="1.0" encoding="utf-8"?>
<a:theme xmlns:a="http://schemas.openxmlformats.org/drawingml/2006/main" name="UJ PPT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UJ PPT </Template>
  <TotalTime>1177</TotalTime>
  <Words>1127</Words>
  <Application>Microsoft Office PowerPoint</Application>
  <PresentationFormat>On-screen Show (4:3)</PresentationFormat>
  <Paragraphs>256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UJ PPT </vt:lpstr>
      <vt:lpstr>      PRESENTER: SEFOKO RAMOSHABA STD ETHICS &amp; JUDICIAL SERVICES</vt:lpstr>
      <vt:lpstr>PowerPoint Presentation</vt:lpstr>
      <vt:lpstr>THE BASIS OF ETHICS</vt:lpstr>
      <vt:lpstr>WHAT IS ETHICS</vt:lpstr>
      <vt:lpstr>ACADEMIC DISHONESTY OF PLAGIARISM</vt:lpstr>
      <vt:lpstr>ACADEMIC DISHONESTY OF PLAGIARISM</vt:lpstr>
      <vt:lpstr>DIGITAL PLAGIARISM</vt:lpstr>
      <vt:lpstr>TYPES OF PLAGIARISM</vt:lpstr>
      <vt:lpstr>COMMON CHARACTERISTICS OF ACADEMIC CHEATERS</vt:lpstr>
      <vt:lpstr>STUDENTS  ARE LIKELY TO CHEAT IF: </vt:lpstr>
      <vt:lpstr>STUDENTS  ARE LIKELY TO CHEAT IF: </vt:lpstr>
      <vt:lpstr>INTRODUCTION TO CYBERPLAGIARISM OR CYBERETHICS  </vt:lpstr>
      <vt:lpstr>PAPER WRITING SITES </vt:lpstr>
      <vt:lpstr>SOME OF THE SERVICES OFFERED BY ILLEGAL WEB SITES </vt:lpstr>
      <vt:lpstr>PRACTICAL SOLUTIONS: TECHNOLOGY FOR DETECTION &amp; PREVENTION </vt:lpstr>
      <vt:lpstr>CONCLUSION</vt:lpstr>
    </vt:vector>
  </TitlesOfParts>
  <Company>University Of Johanbnesburg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FOR PRESENTATION HERE</dc:title>
  <dc:creator>mariem</dc:creator>
  <cp:lastModifiedBy> </cp:lastModifiedBy>
  <cp:revision>169</cp:revision>
  <dcterms:created xsi:type="dcterms:W3CDTF">2009-10-05T10:33:34Z</dcterms:created>
  <dcterms:modified xsi:type="dcterms:W3CDTF">2012-03-18T17:08:36Z</dcterms:modified>
</cp:coreProperties>
</file>